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9" r:id="rId10"/>
    <p:sldId id="268" r:id="rId11"/>
    <p:sldId id="266" r:id="rId12"/>
    <p:sldId id="270" r:id="rId13"/>
    <p:sldId id="267" r:id="rId14"/>
    <p:sldId id="271" r:id="rId15"/>
    <p:sldId id="272" r:id="rId16"/>
    <p:sldId id="273" r:id="rId17"/>
    <p:sldId id="274" r:id="rId18"/>
    <p:sldId id="275" r:id="rId19"/>
    <p:sldId id="26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84FC4-3972-4F5D-94D2-B18E6C70F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FE6C8F-41CE-49E9-A32E-854CC5267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57968-39E4-4FF0-A7CF-FE57DE2D5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481B6A-026D-4338-9418-44FEA503A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6D6D83-1DE4-43F6-A75A-E5DEDF66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3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8F952-9E9D-4CE5-9579-4FD9C882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215DE2-5651-4822-AD03-A698C2BA4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2C1E09-46AC-4BBD-A620-9BBF2EE6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86FAD-1AE1-41A1-8149-0BB04ABF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CA75E0-BA95-48DD-9FAC-F13B7F77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501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1C1B40-D297-4868-AB94-92A842B31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15B0D2-B94F-4AFF-9C16-8C6504F62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0949A-1143-49A9-AD78-D836F21F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DF057E-D2B9-4120-9D70-4042B24E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091CBB-42CF-4C97-AA07-A9D1B12F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77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17227-9F7C-410A-AE30-C6DA3E4A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9E231A-31AE-4B86-AD66-2DA4D87DC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4498A4-E677-45F9-B071-95A93563D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6502B6-1A8E-41CD-88A2-34B364960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909CF5-BCB7-4B03-BF63-61B17021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08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4370B-FBCB-4E7D-B412-603AB5A3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86DD69-E49D-4493-87CE-1888EA11E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D1EE2C-4DAF-48FB-BC23-07D682C4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E52C07-A1C9-469E-8147-143EE62A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61A4FD-A547-4D8C-82D7-46DD0676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9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37FCA-F937-4D2E-B0F2-D0A610E8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FDE603-A48E-49F5-88FB-C6AEB3FD3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267BE5-A2C0-43E2-809E-9048F0524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73D966-72BC-4E23-9506-D6D08E85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621CCA-58F8-4697-891A-38DAA4F09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040FB5-A915-4B17-8A3A-FB9CC21B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48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7E62F-C625-43E9-99C6-D4249A8D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63F688-D905-419F-A10B-79FE61BB6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0A423E-58E0-49E4-8D85-CFC758468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B9480D-FD2D-4CCF-B943-2D150695B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E95EFE-8A73-4C58-A8C0-CF208DAC5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48577F-ED75-4F30-8C42-1DA6D1267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33D676-3249-4F11-9A6F-78F02BA8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F47EC4-4991-4D48-BEA9-5CBFDE17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896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D440E-C3BB-4B6C-8CEB-156A3162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250848-3B5A-4459-9C89-13B4F258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2882F1-EF51-43BD-AD8F-9AA36B4D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ABA4FC-1D90-421D-9932-B72D6DCB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1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D085AE-6BA2-4A1E-9921-36688671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3888D5-0D53-4D54-9796-8DDCF64D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1FFF3-5C67-4A93-8E9C-51B75901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8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6922B-E461-4EE5-B3A9-312F4DB8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4BF986-B934-4E4C-83F6-48307571E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0D2782-2065-4B7F-99B6-4CCB206A6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DA5E9B-991A-42D7-847C-A8CAE697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F8D6FC-A8D0-4053-942D-D8BB928A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2D05A8-BDAD-4C1D-B47B-C388DDB8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2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55DB2-119E-45BD-A4D0-57025A25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0D8C7C-058F-49AC-997C-807B5124CE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467E6-D785-46A0-A2C2-DA2282959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349E80-DE36-427A-B54D-F8CBA9F05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A0CAB8-EC78-4624-B0B7-C4AFF592C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084F10-F1B0-49A1-8634-3B1F4A4B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7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B945BE-3506-487B-9A86-8DB0012F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5D657F-E06E-4723-A4A3-10DFEE527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A6120-126B-4C16-94AC-97B91DF38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7741C-60B5-4A8A-AC70-0686B0A6EA87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132E02-0E7E-4444-B5EC-ED1D4C006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77F8FB-ADC2-42B7-9D56-E3A9FB0B0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4B664-6500-48EE-AD20-BB929E1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52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5.jp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DA9E7-E6EE-4D32-A4E7-36F4D4FA60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强化学习概述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A55545-DCAF-4A72-A1AE-B2A9FF891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向正哲</a:t>
            </a:r>
          </a:p>
        </p:txBody>
      </p:sp>
    </p:spTree>
    <p:extLst>
      <p:ext uri="{BB962C8B-B14F-4D97-AF65-F5344CB8AC3E}">
        <p14:creationId xmlns:p14="http://schemas.microsoft.com/office/powerpoint/2010/main" val="299055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5C8F9-8E59-46F9-81B2-7E8689F8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价值函数</a:t>
            </a:r>
            <a:r>
              <a:rPr lang="en-US" altLang="zh-CN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状态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行为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值函数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的计算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72F227-05A2-4A5A-A3C1-C5248AA2A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]</a:t>
                </a:r>
              </a:p>
              <a:p>
                <a:pPr marL="0" indent="0">
                  <a:buNone/>
                </a:pPr>
                <a:r>
                  <a:rPr lang="en-US" altLang="zh-CN" b="0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bSup>
                          </m:e>
                        </m:nary>
                      </m:e>
                    </m:nary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72F227-05A2-4A5A-A3C1-C5248AA2A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C46456C-9386-4859-9E68-55F0E9F82E50}"/>
                  </a:ext>
                </a:extLst>
              </p:cNvPr>
              <p:cNvSpPr txBox="1"/>
              <p:nvPr/>
            </p:nvSpPr>
            <p:spPr>
              <a:xfrm>
                <a:off x="2004060" y="4495800"/>
                <a:ext cx="138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zh-CN" altLang="en-US" dirty="0"/>
                  <a:t>怎么算？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C46456C-9386-4859-9E68-55F0E9F82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60" y="4495800"/>
                <a:ext cx="1381660" cy="369332"/>
              </a:xfrm>
              <a:prstGeom prst="rect">
                <a:avLst/>
              </a:prstGeom>
              <a:blipFill>
                <a:blip r:embed="rId3"/>
                <a:stretch>
                  <a:fillRect t="-10000" r="-354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35C5FE-1892-4BC4-B900-B3C1D5B5C677}"/>
                  </a:ext>
                </a:extLst>
              </p:cNvPr>
              <p:cNvSpPr/>
              <p:nvPr/>
            </p:nvSpPr>
            <p:spPr>
              <a:xfrm>
                <a:off x="8098715" y="4311134"/>
                <a:ext cx="1842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好算么？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35C5FE-1892-4BC4-B900-B3C1D5B5C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715" y="4311134"/>
                <a:ext cx="1842043" cy="369332"/>
              </a:xfrm>
              <a:prstGeom prst="rect">
                <a:avLst/>
              </a:prstGeom>
              <a:blipFill>
                <a:blip r:embed="rId4"/>
                <a:stretch>
                  <a:fillRect t="-8197" r="-2318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497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D62A1-3911-4D63-BE71-50C157A4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什么叫好的策略？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D8C054-2D69-4667-BF5F-4DE65A3C9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366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状态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值函数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与</a:t>
                </a: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状态</a:t>
                </a:r>
                <a:r>
                  <a:rPr lang="en-US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-</a:t>
                </a: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行为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值函数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的关联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:r>
                  <a:rPr lang="zh-CN" altLang="en-US" b="0" dirty="0"/>
                  <a:t>①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 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像不像全概率公式？</a:t>
                </a:r>
                <a:endParaRPr lang="en-US" altLang="zh-CN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:r>
                  <a:rPr lang="zh-CN" altLang="en-US" dirty="0"/>
                  <a:t>②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 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动作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已经做了</a:t>
                </a:r>
                <a:endParaRPr lang="en-US" altLang="zh-CN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再代入②算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！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D8C054-2D69-4667-BF5F-4DE65A3C9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3665"/>
                <a:ext cx="10515600" cy="4351338"/>
              </a:xfrm>
              <a:blipFill>
                <a:blip r:embed="rId2"/>
                <a:stretch>
                  <a:fillRect l="-104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95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D62A1-3911-4D63-BE71-50C157A4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什么叫好的策略？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D8C054-2D69-4667-BF5F-4DE65A3C9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366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状态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值函数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与</a:t>
                </a: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状态</a:t>
                </a:r>
                <a:r>
                  <a:rPr lang="en-US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-</a:t>
                </a: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行为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值函数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的关联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7030A0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上述两式互相代入：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nary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4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D8C054-2D69-4667-BF5F-4DE65A3C9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3665"/>
                <a:ext cx="10515600" cy="4351338"/>
              </a:xfrm>
              <a:blipFill>
                <a:blip r:embed="rId2"/>
                <a:stretch>
                  <a:fillRect l="-1217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394E950-8A91-9945-8053-EDDD5A1BDB1E}"/>
              </a:ext>
            </a:extLst>
          </p:cNvPr>
          <p:cNvSpPr txBox="1"/>
          <p:nvPr/>
        </p:nvSpPr>
        <p:spPr>
          <a:xfrm>
            <a:off x="9211697" y="372916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与第</a:t>
            </a:r>
            <a:r>
              <a:rPr kumimoji="1" lang="en-US" altLang="zh-CN" dirty="0"/>
              <a:t>(9)</a:t>
            </a:r>
            <a:r>
              <a:rPr kumimoji="1" lang="zh-CN" altLang="en-US" dirty="0"/>
              <a:t>页矛盾吗？请证明？</a:t>
            </a:r>
          </a:p>
        </p:txBody>
      </p:sp>
    </p:spTree>
    <p:extLst>
      <p:ext uri="{BB962C8B-B14F-4D97-AF65-F5344CB8AC3E}">
        <p14:creationId xmlns:p14="http://schemas.microsoft.com/office/powerpoint/2010/main" val="330580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17C33-B5D3-4DD5-AC0E-F0081BF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最优策略：状态值函数视角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F5C3CA-52C6-46B7-8E78-106B14691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400" b="0" dirty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lit/>
                          </m:r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400" b="0" dirty="0">
                    <a:solidFill>
                      <a:srgbClr val="0070C0"/>
                    </a:solidFill>
                  </a:rPr>
                  <a:t> 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400" b="0" dirty="0"/>
                  <a:t>由于</a:t>
                </a:r>
                <a:r>
                  <a:rPr lang="en-US" altLang="zh-CN" sz="24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nary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sz="2400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则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在找到某个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使得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𝛾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e>
                        </m:nary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最大后通过使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得到，而想要使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𝛾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e>
                        </m:nary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最大，只需要让每个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都是最大即可，即选择了最优的策略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使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=</a:t>
                </a:r>
                <a:r>
                  <a:rPr lang="en-US" altLang="zh-CN" sz="24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F5C3CA-52C6-46B7-8E78-106B14691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2"/>
                <a:stretch>
                  <a:fillRect l="-965" b="-35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1457295-B8AE-4D6E-853E-B1745AC400E1}"/>
                  </a:ext>
                </a:extLst>
              </p:cNvPr>
              <p:cNvSpPr/>
              <p:nvPr/>
            </p:nvSpPr>
            <p:spPr>
              <a:xfrm>
                <a:off x="4280310" y="5339834"/>
                <a:ext cx="2508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zh-CN" altLang="en-US" dirty="0"/>
                  <a:t>怎么算？请尝试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1457295-B8AE-4D6E-853E-B1745AC40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310" y="5339834"/>
                <a:ext cx="2508187" cy="369332"/>
              </a:xfrm>
              <a:prstGeom prst="rect">
                <a:avLst/>
              </a:prstGeom>
              <a:blipFill>
                <a:blip r:embed="rId3"/>
                <a:stretch>
                  <a:fillRect t="-6667" r="-100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035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17C33-B5D3-4DD5-AC0E-F0081BF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最优策略：状态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行为值函数视角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F5C3CA-52C6-46B7-8E78-106B14691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400" b="0" dirty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lit/>
                          </m:r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400" b="0" dirty="0">
                    <a:solidFill>
                      <a:srgbClr val="0070C0"/>
                    </a:solidFill>
                  </a:rPr>
                  <a:t> 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400" b="0" dirty="0"/>
                  <a:t>由于</a:t>
                </a:r>
                <a:r>
                  <a:rPr lang="en-US" altLang="zh-CN" sz="24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nary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US" altLang="zh-CN" sz="24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4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altLang="zh-CN" sz="24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sz="2400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则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在找到某个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使得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最大后通过使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=1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得到，而想要使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最大，只需要让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=</a:t>
                </a:r>
                <a:r>
                  <a:rPr lang="en-US" altLang="zh-CN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lit/>
                          </m:r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=</a:t>
                </a:r>
                <a:r>
                  <a:rPr lang="en-US" altLang="zh-CN" sz="24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即可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F5C3CA-52C6-46B7-8E78-106B14691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34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2D302-D26A-49C3-8FA9-45C04F5E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怎么得到好的策略？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C3E66A-E6A8-4B01-BE58-9C59E95E8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策略迭代法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先随便给个策略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，算算所有状态的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v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根据得到的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v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，贪心地调整策略为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重复以上动作直至策略收敛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C3E66A-E6A8-4B01-BE58-9C59E95E8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08AC479-C235-3C47-87A4-2F8635B6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76" y="3800333"/>
            <a:ext cx="4511040" cy="1725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E06D69-1EF6-014E-BFE4-5E6F916C6316}"/>
                  </a:ext>
                </a:extLst>
              </p:cNvPr>
              <p:cNvSpPr txBox="1"/>
              <p:nvPr/>
            </p:nvSpPr>
            <p:spPr>
              <a:xfrm>
                <a:off x="6898060" y="3272543"/>
                <a:ext cx="4277802" cy="164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策略迭代算法</a:t>
                </a:r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while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v</m:t>
                        </m:r>
                      </m:e>
                      <m:sub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</m:t>
                        </m:r>
                      </m:e>
                    </m:d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v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||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&lt;=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𝜖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compute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v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//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策略评估</a:t>
                </a:r>
                <a:endPara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limLow>
                      <m:limLow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max</m:t>
                        </m:r>
                      </m:e>
                      <m:li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∈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lim>
                    </m:limLow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//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策略调整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策略改进</a:t>
                </a:r>
                <a:endPara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</m:t>
                        </m:r>
                      </m:e>
                    </m:d>
                  </m:oMath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E06D69-1EF6-014E-BFE4-5E6F916C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060" y="3272543"/>
                <a:ext cx="4277802" cy="1648400"/>
              </a:xfrm>
              <a:prstGeom prst="rect">
                <a:avLst/>
              </a:prstGeom>
              <a:blipFill>
                <a:blip r:embed="rId4"/>
                <a:stretch>
                  <a:fillRect l="-890" t="-763" b="-4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804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2D302-D26A-49C3-8FA9-45C04F5E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怎么得到好的策略？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D47ED6-BEBA-DA45-9437-B9841BB0A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0" y="1525044"/>
            <a:ext cx="5724387" cy="428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DBE82C-43D6-854F-98EC-6ED7D890685D}"/>
              </a:ext>
            </a:extLst>
          </p:cNvPr>
          <p:cNvSpPr/>
          <p:nvPr/>
        </p:nvSpPr>
        <p:spPr>
          <a:xfrm>
            <a:off x="4734087" y="5876216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策略迭代法的收敛性证明</a:t>
            </a:r>
            <a:r>
              <a:rPr lang="zh-CN" altLang="en-US" baseline="30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*</a:t>
            </a:r>
            <a:endParaRPr lang="en-US" altLang="zh-CN" baseline="30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D6FA1B6-095B-754F-9A97-EA2C99534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24" y="1525044"/>
            <a:ext cx="5724387" cy="401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70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2D302-D26A-49C3-8FA9-45C04F5E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怎么得到好的策略？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E06D69-1EF6-014E-BFE4-5E6F916C6316}"/>
                  </a:ext>
                </a:extLst>
              </p:cNvPr>
              <p:cNvSpPr txBox="1"/>
              <p:nvPr/>
            </p:nvSpPr>
            <p:spPr>
              <a:xfrm>
                <a:off x="838200" y="1487643"/>
                <a:ext cx="7164125" cy="164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策略迭代算法</a:t>
                </a:r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while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v</m:t>
                        </m:r>
                      </m:e>
                      <m:sub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</m:t>
                        </m:r>
                      </m:e>
                    </m:d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v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||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&lt;=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𝜖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compute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v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//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策略评估（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这里要等到线性方程组得到收敛解，很慢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limLow>
                      <m:limLow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max</m:t>
                        </m:r>
                      </m:e>
                      <m:li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∈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lim>
                    </m:limLow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//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策略调整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or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策略改进</a:t>
                </a:r>
                <a:endPara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</m:t>
                        </m:r>
                      </m:e>
                    </m:d>
                  </m:oMath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E06D69-1EF6-014E-BFE4-5E6F916C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7643"/>
                <a:ext cx="7164125" cy="1648400"/>
              </a:xfrm>
              <a:prstGeom prst="rect">
                <a:avLst/>
              </a:prstGeom>
              <a:blipFill>
                <a:blip r:embed="rId2"/>
                <a:stretch>
                  <a:fillRect l="-531" t="-1538"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176E4F6-16B8-424F-A543-EB8A014691E1}"/>
                  </a:ext>
                </a:extLst>
              </p:cNvPr>
              <p:cNvSpPr/>
              <p:nvPr/>
            </p:nvSpPr>
            <p:spPr>
              <a:xfrm>
                <a:off x="6096000" y="4739830"/>
                <a:ext cx="4578818" cy="1538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等价于（</a:t>
                </a:r>
                <a:r>
                  <a:rPr lang="en-US" altLang="zh-CN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13</a:t>
                </a:r>
                <a:r>
                  <a:rPr lang="zh-CN" altLang="en-US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）页的</a:t>
                </a:r>
                <a:endParaRPr lang="en-US" altLang="zh-CN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nary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但是多算了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q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，方便（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24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）算策略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176E4F6-16B8-424F-A543-EB8A01469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39830"/>
                <a:ext cx="4578818" cy="1538050"/>
              </a:xfrm>
              <a:prstGeom prst="rect">
                <a:avLst/>
              </a:prstGeom>
              <a:blipFill>
                <a:blip r:embed="rId3"/>
                <a:stretch>
                  <a:fillRect l="-1108" t="-33607" b="-6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6D7A54F6-FFF0-BC47-81EA-2EDA516B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4479842" cy="29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E15EB95-131E-A545-BF39-CC3C8CF37C54}"/>
              </a:ext>
            </a:extLst>
          </p:cNvPr>
          <p:cNvSpPr/>
          <p:nvPr/>
        </p:nvSpPr>
        <p:spPr>
          <a:xfrm>
            <a:off x="5703736" y="32250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值迭代算法：</a:t>
            </a:r>
            <a:r>
              <a:rPr lang="zh-CN" altLang="en-US" dirty="0">
                <a:solidFill>
                  <a:srgbClr val="12121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不一定等到策略评估算法完全收敛。如果我们在</a:t>
            </a:r>
            <a:r>
              <a:rPr lang="zh-CN" altLang="en-US" u="sng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进行一次评估之后</a:t>
            </a:r>
            <a:r>
              <a:rPr lang="zh-CN" altLang="en-US" dirty="0">
                <a:solidFill>
                  <a:srgbClr val="12121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就进行策略改善，则称为值函数迭代算法。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06CBD23-4D82-4149-A07C-9BB6E8716B6D}"/>
              </a:ext>
            </a:extLst>
          </p:cNvPr>
          <p:cNvCxnSpPr>
            <a:cxnSpLocks/>
          </p:cNvCxnSpPr>
          <p:nvPr/>
        </p:nvCxnSpPr>
        <p:spPr>
          <a:xfrm flipH="1">
            <a:off x="2545546" y="3871335"/>
            <a:ext cx="3550454" cy="971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7B5DBCC-E43C-A34B-81BD-44D26E989804}"/>
              </a:ext>
            </a:extLst>
          </p:cNvPr>
          <p:cNvSpPr/>
          <p:nvPr/>
        </p:nvSpPr>
        <p:spPr>
          <a:xfrm>
            <a:off x="2115047" y="4954151"/>
            <a:ext cx="3299791" cy="661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D766E12-682D-CD41-8F11-99815377D61B}"/>
              </a:ext>
            </a:extLst>
          </p:cNvPr>
          <p:cNvCxnSpPr/>
          <p:nvPr/>
        </p:nvCxnSpPr>
        <p:spPr>
          <a:xfrm>
            <a:off x="5581816" y="5370356"/>
            <a:ext cx="514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63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37BFC-A722-4584-9D70-4553B9CB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构造一个环境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126F1-3BA6-4946-98AC-4DA3A208C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794"/>
            <a:ext cx="10515600" cy="480116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环境重要的是什么？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能观察状态 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observe</a:t>
            </a: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能交互（安排智能体行动）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interaction</a:t>
            </a: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能从交互中得到奖励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reward</a:t>
            </a: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能让状态变化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change</a:t>
            </a: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能展现结果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visualization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gym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实现一个环境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安装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gym:  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pip install gym</a:t>
            </a: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继承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gym.Env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这个类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 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class </a:t>
            </a:r>
            <a:r>
              <a:rPr lang="en-US" altLang="zh-CN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NewEnv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gym.Env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重写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reset()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step(action), render()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三个方法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将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NewEnv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注册到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gym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NewEnv.py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放到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gym/gym/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envs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classic_control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修改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__init__.py</a:t>
            </a: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修改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gym/gym/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envs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__init__.py</a:t>
            </a:r>
          </a:p>
        </p:txBody>
      </p:sp>
    </p:spTree>
    <p:extLst>
      <p:ext uri="{BB962C8B-B14F-4D97-AF65-F5344CB8AC3E}">
        <p14:creationId xmlns:p14="http://schemas.microsoft.com/office/powerpoint/2010/main" val="420904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22222-9DEF-4F48-8685-D55E054D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" y="-9605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Homework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893A41-9A09-AC49-90F7-6A79BD0B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259" y="817090"/>
            <a:ext cx="7900233" cy="46869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0945B6-03F5-1940-A47B-D44F07428212}"/>
              </a:ext>
            </a:extLst>
          </p:cNvPr>
          <p:cNvSpPr txBox="1"/>
          <p:nvPr/>
        </p:nvSpPr>
        <p:spPr>
          <a:xfrm>
            <a:off x="7391288" y="273022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给定衰减系数（折扣因子）</a:t>
            </a: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5DC23B5E-331C-0446-87EA-C63BDABDD44A}"/>
              </a:ext>
            </a:extLst>
          </p:cNvPr>
          <p:cNvSpPr/>
          <p:nvPr/>
        </p:nvSpPr>
        <p:spPr>
          <a:xfrm>
            <a:off x="7772950" y="3246030"/>
            <a:ext cx="254442" cy="5883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3862AEDE-BDCD-7A47-A27E-F693EBA6555C}"/>
              </a:ext>
            </a:extLst>
          </p:cNvPr>
          <p:cNvSpPr/>
          <p:nvPr/>
        </p:nvSpPr>
        <p:spPr>
          <a:xfrm>
            <a:off x="10545940" y="4161755"/>
            <a:ext cx="288261" cy="11516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BAFCA9-15BF-7E41-A637-7F875B3D42AB}"/>
              </a:ext>
            </a:extLst>
          </p:cNvPr>
          <p:cNvSpPr txBox="1"/>
          <p:nvPr/>
        </p:nvSpPr>
        <p:spPr>
          <a:xfrm>
            <a:off x="8027392" y="33555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给定状态集合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35F4D0-37E5-174C-82E7-C2FC68C167A8}"/>
              </a:ext>
            </a:extLst>
          </p:cNvPr>
          <p:cNvSpPr txBox="1"/>
          <p:nvPr/>
        </p:nvSpPr>
        <p:spPr>
          <a:xfrm>
            <a:off x="10834201" y="45528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给定模型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054EB6-74E5-0740-8082-9E2EAD8A12B3}"/>
              </a:ext>
            </a:extLst>
          </p:cNvPr>
          <p:cNvSpPr txBox="1"/>
          <p:nvPr/>
        </p:nvSpPr>
        <p:spPr>
          <a:xfrm>
            <a:off x="2811336" y="5613547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编程实现策略迭代算法与值迭代算法，找到最优策略</a:t>
            </a:r>
            <a:endParaRPr kumimoji="1"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建立自己的</a:t>
            </a:r>
            <a:r>
              <a:rPr kumimoji="1"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仓库</a:t>
            </a:r>
            <a:endParaRPr kumimoji="1"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kumimoji="1"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gym</a:t>
            </a:r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完成</a:t>
            </a:r>
          </a:p>
        </p:txBody>
      </p:sp>
    </p:spTree>
    <p:extLst>
      <p:ext uri="{BB962C8B-B14F-4D97-AF65-F5344CB8AC3E}">
        <p14:creationId xmlns:p14="http://schemas.microsoft.com/office/powerpoint/2010/main" val="260624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13338-7888-4563-9DBB-91549430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案例演示：</a:t>
            </a:r>
          </a:p>
        </p:txBody>
      </p:sp>
      <p:pic>
        <p:nvPicPr>
          <p:cNvPr id="4" name="Google'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DB7FA746-0637-4B70-8C8D-C7E88573F1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9788" y="1925638"/>
            <a:ext cx="7735887" cy="4351337"/>
          </a:xfrm>
        </p:spPr>
      </p:pic>
    </p:spTree>
    <p:extLst>
      <p:ext uri="{BB962C8B-B14F-4D97-AF65-F5344CB8AC3E}">
        <p14:creationId xmlns:p14="http://schemas.microsoft.com/office/powerpoint/2010/main" val="219582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484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894B6-E1D7-46F5-B446-51895739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强化学习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9C8F3-BFEE-4CB5-8771-8EB950523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9740"/>
            <a:ext cx="10515600" cy="2083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强化学习：一个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智能体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(agent)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怎么在一个复杂不确定的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环境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(environment)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里面极大化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奖励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解释：</a:t>
            </a:r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智能体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在完成某项任务时，首先通过</a:t>
            </a:r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动作</a:t>
            </a:r>
            <a:r>
              <a:rPr lang="en-US" altLang="zh-CN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与周围</a:t>
            </a:r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环境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进行交互，在</a:t>
            </a:r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动作</a:t>
            </a:r>
            <a:r>
              <a:rPr lang="en-US" altLang="zh-CN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环境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的作用下，智能体会产生</a:t>
            </a:r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新的状态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，同时环境会给出一个</a:t>
            </a:r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立即回报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如此循环下去，智能体与环境进行不断地交互从而产生很多数据。强化学习算法利用产生的数据修改自身的动作策略，再与环境交互，产生新的数据，并利用新的数据进一步改善自身的行为，经过数次迭代学习后，智能体能最终地学到完成相应任务的最优动作（最优策略）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529981-3E99-4CB1-AF9A-3DF29A094144}"/>
              </a:ext>
            </a:extLst>
          </p:cNvPr>
          <p:cNvSpPr/>
          <p:nvPr/>
        </p:nvSpPr>
        <p:spPr>
          <a:xfrm>
            <a:off x="569360" y="225315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一直在交互！</a:t>
            </a:r>
          </a:p>
        </p:txBody>
      </p:sp>
      <p:sp>
        <p:nvSpPr>
          <p:cNvPr id="5" name="AutoShape 4" descr="https://pic4.zhimg.com/v2-3d1115f058799a11824a68b3d6d6d9c7_b.jpg">
            <a:extLst>
              <a:ext uri="{FF2B5EF4-FFF2-40B4-BE49-F238E27FC236}">
                <a16:creationId xmlns:a16="http://schemas.microsoft.com/office/drawing/2014/main" id="{258887B8-FFA2-4F12-A01B-3E1BEBD96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9F544C-6C32-4783-926B-B787995A7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93" y="1550164"/>
            <a:ext cx="3305261" cy="21446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73535AA-C508-4007-98E4-C7B6C6DE0C2E}"/>
              </a:ext>
            </a:extLst>
          </p:cNvPr>
          <p:cNvSpPr/>
          <p:nvPr/>
        </p:nvSpPr>
        <p:spPr>
          <a:xfrm>
            <a:off x="5615032" y="179927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Agent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获取环境的状态，并利用这个状态输出一个动作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(action)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作为一个决策。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Environment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：根据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agent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采取的决策，输出下一个状态以及当前的这个决策得到的奖励。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Agent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的目的就是为了尽可能多地从环境中获取奖励。</a:t>
            </a:r>
          </a:p>
        </p:txBody>
      </p:sp>
    </p:spTree>
    <p:extLst>
      <p:ext uri="{BB962C8B-B14F-4D97-AF65-F5344CB8AC3E}">
        <p14:creationId xmlns:p14="http://schemas.microsoft.com/office/powerpoint/2010/main" val="219454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FB1E3-6D94-4BE8-ABA9-8986D778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强化学习理论基石：马尔科夫决策过程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726445-69D8-4640-99EE-9E9930802A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马尔科夫性：所谓马尔科夫性是指系统的下一个状态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仅与当前状态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有关，而与以前的状态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无关，数学描述为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。</m:t>
                    </m:r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马尔科夫过程：由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(S, P)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定义的二元组，其中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S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是有限状态的集合，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是状态间的转移概率。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726445-69D8-4640-99EE-9E9930802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[公式]">
            <a:extLst>
              <a:ext uri="{FF2B5EF4-FFF2-40B4-BE49-F238E27FC236}">
                <a16:creationId xmlns:a16="http://schemas.microsoft.com/office/drawing/2014/main" id="{C8D030F2-D787-443E-B59D-13AE4BC41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497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945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FB1E3-6D94-4BE8-ABA9-8986D778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强化学习理论基石：马尔科夫决策过程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726445-69D8-4640-99EE-9E9930802A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526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>
                    <a:solidFill>
                      <a:srgbClr val="7030A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（续）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马尔科夫过程是由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(S, P)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定义的二元组，其中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S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是有限状态的集合，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是状态间的转移概率。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S = {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娱乐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，课程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，课程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，课程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3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，考过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，睡觉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，论文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)}</a:t>
                </a:r>
              </a:p>
              <a:p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726445-69D8-4640-99EE-9E9930802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526"/>
                <a:ext cx="10515600" cy="4351338"/>
              </a:xfrm>
              <a:blipFill>
                <a:blip r:embed="rId2"/>
                <a:stretch>
                  <a:fillRect l="-812" t="-1964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[公式]">
            <a:extLst>
              <a:ext uri="{FF2B5EF4-FFF2-40B4-BE49-F238E27FC236}">
                <a16:creationId xmlns:a16="http://schemas.microsoft.com/office/drawing/2014/main" id="{C8D030F2-D787-443E-B59D-13AE4BC41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497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D75F0D-700C-48EF-B4A8-6F73F8C7DBF1}"/>
                  </a:ext>
                </a:extLst>
              </p:cNvPr>
              <p:cNvSpPr/>
              <p:nvPr/>
            </p:nvSpPr>
            <p:spPr>
              <a:xfrm>
                <a:off x="1336202" y="3354356"/>
                <a:ext cx="4969128" cy="2116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.9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.1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0.5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0.0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.0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.0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.0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.0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0.0</m:t>
                                        </m:r>
                                      </m:e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0.8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0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.2</m:t>
                                        </m:r>
                                      </m:e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0.4</m:t>
                                        </m:r>
                                      </m:e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0.4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0.2</m:t>
                                        </m:r>
                                      </m:e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0.0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.6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0.4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1.0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0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.0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D75F0D-700C-48EF-B4A8-6F73F8C7D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02" y="3354356"/>
                <a:ext cx="4969128" cy="2116990"/>
              </a:xfrm>
              <a:prstGeom prst="rect">
                <a:avLst/>
              </a:prstGeom>
              <a:blipFill>
                <a:blip r:embed="rId3"/>
                <a:stretch>
                  <a:fillRect l="-1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2C90072-3AD4-4595-A822-89E3A0D6B30F}"/>
                  </a:ext>
                </a:extLst>
              </p:cNvPr>
              <p:cNvSpPr/>
              <p:nvPr/>
            </p:nvSpPr>
            <p:spPr>
              <a:xfrm>
                <a:off x="6111135" y="3362423"/>
                <a:ext cx="4608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2C90072-3AD4-4595-A822-89E3A0D6B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35" y="3362423"/>
                <a:ext cx="4608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FD3393A-F5CD-4086-802F-B0E056DCE352}"/>
                  </a:ext>
                </a:extLst>
              </p:cNvPr>
              <p:cNvSpPr/>
              <p:nvPr/>
            </p:nvSpPr>
            <p:spPr>
              <a:xfrm>
                <a:off x="6111135" y="363046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FD3393A-F5CD-4086-802F-B0E056DCE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35" y="3630469"/>
                <a:ext cx="4662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CB7633A-124C-42D5-BA86-8975E6E4CF47}"/>
                  </a:ext>
                </a:extLst>
              </p:cNvPr>
              <p:cNvSpPr/>
              <p:nvPr/>
            </p:nvSpPr>
            <p:spPr>
              <a:xfrm>
                <a:off x="6093207" y="4470760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CB7633A-124C-42D5-BA86-8975E6E4C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207" y="4470760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91863EF-2AFD-4352-9D28-EEAA506E8F19}"/>
                  </a:ext>
                </a:extLst>
              </p:cNvPr>
              <p:cNvSpPr/>
              <p:nvPr/>
            </p:nvSpPr>
            <p:spPr>
              <a:xfrm>
                <a:off x="6100489" y="4208838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91863EF-2AFD-4352-9D28-EEAA506E8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489" y="4208838"/>
                <a:ext cx="4662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F7101C2-3FE4-4A64-AC65-8D5A6D5294E4}"/>
                  </a:ext>
                </a:extLst>
              </p:cNvPr>
              <p:cNvSpPr/>
              <p:nvPr/>
            </p:nvSpPr>
            <p:spPr>
              <a:xfrm>
                <a:off x="6100489" y="3919654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F7101C2-3FE4-4A64-AC65-8D5A6D52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489" y="3919654"/>
                <a:ext cx="4662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2DF9C0C-4A11-4A62-8C38-679EAD4D83BF}"/>
                  </a:ext>
                </a:extLst>
              </p:cNvPr>
              <p:cNvSpPr/>
              <p:nvPr/>
            </p:nvSpPr>
            <p:spPr>
              <a:xfrm>
                <a:off x="6093207" y="4772371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2DF9C0C-4A11-4A62-8C38-679EAD4D8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207" y="4772371"/>
                <a:ext cx="4662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251C547-DC48-4820-B000-ABCE65D57A8A}"/>
                  </a:ext>
                </a:extLst>
              </p:cNvPr>
              <p:cNvSpPr/>
              <p:nvPr/>
            </p:nvSpPr>
            <p:spPr>
              <a:xfrm>
                <a:off x="6087884" y="5091974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251C547-DC48-4820-B000-ABCE65D57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884" y="5091974"/>
                <a:ext cx="4662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B56B223-CEA3-4BAD-BE94-7183C35CAB66}"/>
                  </a:ext>
                </a:extLst>
              </p:cNvPr>
              <p:cNvSpPr/>
              <p:nvPr/>
            </p:nvSpPr>
            <p:spPr>
              <a:xfrm>
                <a:off x="1974073" y="3082944"/>
                <a:ext cx="4608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B56B223-CEA3-4BAD-BE94-7183C35CA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73" y="3082944"/>
                <a:ext cx="46089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1AF9B33-05BB-4FD7-9885-5D927B33045E}"/>
                  </a:ext>
                </a:extLst>
              </p:cNvPr>
              <p:cNvSpPr/>
              <p:nvPr/>
            </p:nvSpPr>
            <p:spPr>
              <a:xfrm>
                <a:off x="2522115" y="3082944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1AF9B33-05BB-4FD7-9885-5D927B330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115" y="3082944"/>
                <a:ext cx="46621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C11B675-5674-405B-8C11-30F0B2BD7F22}"/>
                  </a:ext>
                </a:extLst>
              </p:cNvPr>
              <p:cNvSpPr/>
              <p:nvPr/>
            </p:nvSpPr>
            <p:spPr>
              <a:xfrm>
                <a:off x="3046295" y="3082606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C11B675-5674-405B-8C11-30F0B2BD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95" y="3082606"/>
                <a:ext cx="46621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98BFCE2-E491-40CA-8059-D55CF2503A00}"/>
                  </a:ext>
                </a:extLst>
              </p:cNvPr>
              <p:cNvSpPr/>
              <p:nvPr/>
            </p:nvSpPr>
            <p:spPr>
              <a:xfrm>
                <a:off x="3541810" y="3077724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98BFCE2-E491-40CA-8059-D55CF2503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810" y="3077724"/>
                <a:ext cx="46621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EE61FCF-036A-4592-97EF-DA455A2D6769}"/>
                  </a:ext>
                </a:extLst>
              </p:cNvPr>
              <p:cNvSpPr/>
              <p:nvPr/>
            </p:nvSpPr>
            <p:spPr>
              <a:xfrm>
                <a:off x="4160428" y="3075825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EE61FCF-036A-4592-97EF-DA455A2D6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428" y="3075825"/>
                <a:ext cx="4662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5579B67-E371-431D-A0EA-76E0A17EFF9E}"/>
                  </a:ext>
                </a:extLst>
              </p:cNvPr>
              <p:cNvSpPr/>
              <p:nvPr/>
            </p:nvSpPr>
            <p:spPr>
              <a:xfrm>
                <a:off x="4668864" y="308110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5579B67-E371-431D-A0EA-76E0A17EF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64" y="3081109"/>
                <a:ext cx="46621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424C901-5B7F-4554-B450-E0DEA0164D97}"/>
                  </a:ext>
                </a:extLst>
              </p:cNvPr>
              <p:cNvSpPr/>
              <p:nvPr/>
            </p:nvSpPr>
            <p:spPr>
              <a:xfrm>
                <a:off x="5131387" y="3088097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424C901-5B7F-4554-B450-E0DEA016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387" y="3088097"/>
                <a:ext cx="46621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F3848106-6995-44AC-9589-2FA2A7966B6B}"/>
              </a:ext>
            </a:extLst>
          </p:cNvPr>
          <p:cNvGrpSpPr/>
          <p:nvPr/>
        </p:nvGrpSpPr>
        <p:grpSpPr>
          <a:xfrm>
            <a:off x="7232125" y="2734573"/>
            <a:ext cx="4317615" cy="3378851"/>
            <a:chOff x="7196240" y="3260900"/>
            <a:chExt cx="4317615" cy="337885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89229AF-6B20-430F-A02B-CA59AEE0D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6240" y="3260900"/>
              <a:ext cx="4011452" cy="3231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441E880-5A78-411B-BBB5-DC8AF9BDEFA6}"/>
                    </a:ext>
                  </a:extLst>
                </p:cNvPr>
                <p:cNvSpPr/>
                <p:nvPr/>
              </p:nvSpPr>
              <p:spPr>
                <a:xfrm>
                  <a:off x="7371323" y="3721477"/>
                  <a:ext cx="4608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441E880-5A78-411B-BBB5-DC8AF9BDEF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323" y="3721477"/>
                  <a:ext cx="460895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41AE092-9480-462B-BCF0-96323C0F2227}"/>
                    </a:ext>
                  </a:extLst>
                </p:cNvPr>
                <p:cNvSpPr/>
                <p:nvPr/>
              </p:nvSpPr>
              <p:spPr>
                <a:xfrm>
                  <a:off x="7432424" y="4764554"/>
                  <a:ext cx="466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41AE092-9480-462B-BCF0-96323C0F2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424" y="4764554"/>
                  <a:ext cx="46621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9B64E2F-793B-466D-88E6-2018B51B8C25}"/>
                    </a:ext>
                  </a:extLst>
                </p:cNvPr>
                <p:cNvSpPr/>
                <p:nvPr/>
              </p:nvSpPr>
              <p:spPr>
                <a:xfrm>
                  <a:off x="8609448" y="5029925"/>
                  <a:ext cx="466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9B64E2F-793B-466D-88E6-2018B51B8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9448" y="5029925"/>
                  <a:ext cx="46621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406AA3D-6EFB-45CC-913B-DEC70D77F66D}"/>
                    </a:ext>
                  </a:extLst>
                </p:cNvPr>
                <p:cNvSpPr/>
                <p:nvPr/>
              </p:nvSpPr>
              <p:spPr>
                <a:xfrm>
                  <a:off x="10052342" y="4275998"/>
                  <a:ext cx="466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406AA3D-6EFB-45CC-913B-DEC70D77F6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342" y="4275998"/>
                  <a:ext cx="46621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0C29B46-AA60-4417-928B-941DDB1BCB7F}"/>
                    </a:ext>
                  </a:extLst>
                </p:cNvPr>
                <p:cNvSpPr/>
                <p:nvPr/>
              </p:nvSpPr>
              <p:spPr>
                <a:xfrm>
                  <a:off x="11047637" y="4850980"/>
                  <a:ext cx="466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0C29B46-AA60-4417-928B-941DDB1BCB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7637" y="4850980"/>
                  <a:ext cx="46621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209E86B-3EFA-483F-A370-95C0F23447B2}"/>
                    </a:ext>
                  </a:extLst>
                </p:cNvPr>
                <p:cNvSpPr/>
                <p:nvPr/>
              </p:nvSpPr>
              <p:spPr>
                <a:xfrm>
                  <a:off x="9185328" y="3354356"/>
                  <a:ext cx="466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209E86B-3EFA-483F-A370-95C0F2344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328" y="3354356"/>
                  <a:ext cx="46621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E5C67DC-8231-485B-BDBB-B7CDDE6D09D2}"/>
                    </a:ext>
                  </a:extLst>
                </p:cNvPr>
                <p:cNvSpPr/>
                <p:nvPr/>
              </p:nvSpPr>
              <p:spPr>
                <a:xfrm>
                  <a:off x="8861331" y="6270419"/>
                  <a:ext cx="466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E5C67DC-8231-485B-BDBB-B7CDDE6D0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1331" y="6270419"/>
                  <a:ext cx="46621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C9226E8A-FF86-4A07-B34A-ABCE76B83603}"/>
              </a:ext>
            </a:extLst>
          </p:cNvPr>
          <p:cNvSpPr txBox="1"/>
          <p:nvPr/>
        </p:nvSpPr>
        <p:spPr>
          <a:xfrm>
            <a:off x="6418311" y="48102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终止态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5D1B793-EB4D-4069-95FD-BD7DAEFD1D8A}"/>
              </a:ext>
            </a:extLst>
          </p:cNvPr>
          <p:cNvSpPr/>
          <p:nvPr/>
        </p:nvSpPr>
        <p:spPr>
          <a:xfrm>
            <a:off x="3512513" y="5596936"/>
            <a:ext cx="43396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一天可能的状态序列（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马尔科夫链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）为：</a:t>
            </a:r>
            <a:endParaRPr lang="en-US" altLang="zh-CN" b="0" i="0" dirty="0">
              <a:solidFill>
                <a:srgbClr val="121212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考过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睡觉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睡觉</a:t>
            </a: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111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37150-481B-4F50-8B8B-FFA05F15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马尔科夫决策过程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AC4024-C3E5-4BD5-A88B-9425B2718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10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当给定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(S, P)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时，从某个状态出发存在多条马尔科夫链。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动作（策略）和回报考虑在内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的马尔科夫过程称为马尔科夫决策过程。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马尔科夫决策过程由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𝛾</m:t>
                    </m:r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描述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可用单词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spray【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喷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】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来记住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，其中：</a:t>
                </a:r>
                <a:r>
                  <a:rPr lang="en-US" altLang="zh-CN" sz="2400" b="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为有限的状态集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  </a:t>
                </a:r>
                <a:r>
                  <a:rPr lang="en-US" altLang="zh-CN" sz="2400" b="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为有限的动作集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  </a:t>
                </a:r>
                <a:r>
                  <a:rPr lang="en-US" altLang="zh-CN" sz="2400" b="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为状态转移概率（模型）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 </a:t>
                </a:r>
                <a:r>
                  <a:rPr lang="en-US" altLang="zh-CN" sz="2400" b="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为回报函数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  </a:t>
                </a:r>
                <a:r>
                  <a:rPr lang="en-US" altLang="zh-CN" sz="2400" b="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𝛾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为折扣因子。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马尔科夫决策过程的状态转移概率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是包含动作的：</a:t>
                </a:r>
                <a:r>
                  <a:rPr lang="en-US" altLang="zh-CN" sz="2400" b="0" dirty="0">
                    <a:ea typeface="楷体" panose="02010609060101010101" pitchFamily="49" charset="-122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𝑎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AC4024-C3E5-4BD5-A88B-9425B2718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105"/>
                <a:ext cx="10515600" cy="4351338"/>
              </a:xfrm>
              <a:blipFill>
                <a:blip r:embed="rId2"/>
                <a:stretch>
                  <a:fillRect l="-812" t="-1961" r="-3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1FB4B90-DA7E-465E-ACEE-C5B7F361B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04" y="3623141"/>
            <a:ext cx="2874795" cy="21624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005706F-A371-4BBF-B3BE-DC042967CCF8}"/>
              </a:ext>
            </a:extLst>
          </p:cNvPr>
          <p:cNvSpPr/>
          <p:nvPr/>
        </p:nvSpPr>
        <p:spPr>
          <a:xfrm>
            <a:off x="10519905" y="481405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抽象的状态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AD713C43-3486-42B7-B220-310E460DFB14}"/>
              </a:ext>
            </a:extLst>
          </p:cNvPr>
          <p:cNvCxnSpPr>
            <a:cxnSpLocks/>
          </p:cNvCxnSpPr>
          <p:nvPr/>
        </p:nvCxnSpPr>
        <p:spPr>
          <a:xfrm>
            <a:off x="4127385" y="2803690"/>
            <a:ext cx="1015067" cy="333793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24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BB8B2-F5F7-4F1D-897B-550071DA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强化学习学的是什么？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47E70BC-2A28-4AC1-B24F-F68540C31E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强化学习学的是</a:t>
                </a: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策略（</a:t>
                </a:r>
                <a:r>
                  <a:rPr lang="en-US" altLang="zh-CN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policy</a:t>
                </a: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</a:p>
              <a:p>
                <a:pPr marL="0" indent="0">
                  <a:buNone/>
                </a:pPr>
                <a:endParaRPr lang="en-US" altLang="zh-CN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𝜋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𝑎</m:t>
                          </m:r>
                        </m:e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𝑠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对学生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来说，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玩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=0.8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，指学生在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状态下玩的概率为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0.8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对学生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来说，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玩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=0.8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，指学生在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状态下玩的概率为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0.8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47E70BC-2A28-4AC1-B24F-F68540C31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3090577-D05A-4653-8ED3-BAE5F21C6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5" y="2762081"/>
            <a:ext cx="2874795" cy="21624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24BA3F-0473-4E6E-9F6E-6204D7E2C4B8}"/>
              </a:ext>
            </a:extLst>
          </p:cNvPr>
          <p:cNvSpPr txBox="1"/>
          <p:nvPr/>
        </p:nvSpPr>
        <p:spPr>
          <a:xfrm>
            <a:off x="4472940" y="3354963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第零层：策略随机性的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第一层：策略描述了在某状态下做某动作的概率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第二层：策略是给定状态下的动作分布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182C5E4-FC79-48FF-876E-67C180B4123B}"/>
                  </a:ext>
                </a:extLst>
              </p:cNvPr>
              <p:cNvSpPr/>
              <p:nvPr/>
            </p:nvSpPr>
            <p:spPr>
              <a:xfrm>
                <a:off x="4040514" y="4278293"/>
                <a:ext cx="61361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0" dirty="0">
                    <a:solidFill>
                      <a:srgbClr val="0070C0"/>
                    </a:solidFill>
                    <a:ea typeface="楷体" panose="02010609060101010101" pitchFamily="49" charset="-122"/>
                  </a:rPr>
                  <a:t>在此基础上，也可以有确定性的策略</a:t>
                </a:r>
                <a:r>
                  <a:rPr lang="en-US" altLang="zh-CN" b="0" dirty="0">
                    <a:ea typeface="楷体" panose="02010609060101010101" pitchFamily="49" charset="-12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limLow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𝑎𝑟𝑔</m:t>
                            </m:r>
                            <m:r>
                              <m:rPr>
                                <m:sty m:val="p"/>
                              </m:rPr>
                              <a:rPr lang="en-US" altLang="zh-CN" i="0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182C5E4-FC79-48FF-876E-67C180B41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514" y="4278293"/>
                <a:ext cx="6136167" cy="369332"/>
              </a:xfrm>
              <a:prstGeom prst="rect">
                <a:avLst/>
              </a:prstGeom>
              <a:blipFill>
                <a:blip r:embed="rId4"/>
                <a:stretch>
                  <a:fillRect l="-895" t="-1500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55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1E5C4-FCFF-4248-9657-E503B81F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什么叫好的策略？</a:t>
            </a:r>
            <a:r>
              <a:rPr lang="zh-CN" altLang="en-US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价值函数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来帮忙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B4DD02-D6CA-4460-97F4-CC4CC9471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4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1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总思路：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好策略要有好回报！</a:t>
                </a:r>
                <a:endParaRPr lang="en-US" altLang="zh-CN" sz="21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1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怎么量化回报？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以</a:t>
                </a:r>
                <a:r>
                  <a:rPr lang="en-US" altLang="zh-CN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从第</a:t>
                </a:r>
                <a:r>
                  <a:rPr lang="en-US" altLang="zh-CN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t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步开始的</a:t>
                </a:r>
                <a:r>
                  <a:rPr lang="en-US" altLang="zh-CN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累计回报形式表现的</a:t>
                </a:r>
                <a:r>
                  <a:rPr lang="zh-CN" altLang="en-US" sz="2100" dirty="0">
                    <a:solidFill>
                      <a:srgbClr val="7030A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价值函数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endParaRPr lang="en-US" altLang="zh-CN" sz="21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…+ =</m:t>
                      </m:r>
                      <m:nary>
                        <m:naryPr>
                          <m:chr m:val="∑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1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显然，</a:t>
                </a:r>
                <a:r>
                  <a:rPr lang="en-US" altLang="zh-CN" sz="21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的值与在第</a:t>
                </a:r>
                <a:r>
                  <a:rPr lang="en-US" altLang="zh-CN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t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步的状态</a:t>
                </a:r>
                <a:r>
                  <a:rPr lang="en-US" altLang="zh-CN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s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和策略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有关。</a:t>
                </a:r>
                <a:endParaRPr lang="en-US" altLang="zh-CN" sz="21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假设在第</a:t>
                </a:r>
                <a:r>
                  <a:rPr lang="en-US" altLang="zh-CN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t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步的状态为</a:t>
                </a:r>
                <a:r>
                  <a:rPr lang="en-US" altLang="zh-CN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s, 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依然会有很多种可能的值（</a:t>
                </a:r>
                <a:r>
                  <a:rPr lang="zh-CN" altLang="en-US" sz="21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为什么？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r>
                  <a:rPr lang="en-US" altLang="zh-CN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无法用于将策略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的好坏量化为一个数值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1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1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100" dirty="0">
                    <a:solidFill>
                      <a:srgbClr val="7030A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怎么做</a:t>
                </a:r>
                <a:r>
                  <a:rPr lang="zh-CN" altLang="en-US" sz="2100" b="0" dirty="0">
                    <a:solidFill>
                      <a:srgbClr val="7030A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？求期望</a:t>
                </a:r>
                <a:r>
                  <a:rPr lang="zh-CN" altLang="en-US" sz="2100" b="0" dirty="0"/>
                  <a:t>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1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 </a:t>
                </a:r>
                <a:r>
                  <a:rPr lang="zh-CN" altLang="en-US" sz="21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状态</a:t>
                </a:r>
                <a:r>
                  <a:rPr lang="zh-CN" altLang="en-US" sz="21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值函数</a:t>
                </a:r>
                <a:endParaRPr lang="en-US" altLang="zh-CN" sz="21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r>
                  <a:rPr lang="zh-CN" altLang="en-US" sz="21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指定第</a:t>
                </a:r>
                <a:r>
                  <a:rPr lang="en-US" altLang="zh-CN" sz="21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t</a:t>
                </a:r>
                <a:r>
                  <a:rPr lang="zh-CN" altLang="en-US" sz="21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步的动作</a:t>
                </a:r>
                <a:r>
                  <a:rPr lang="en-US" altLang="zh-CN" sz="21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a</a:t>
                </a:r>
                <a:r>
                  <a:rPr lang="zh-CN" altLang="en-US" sz="21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呢？</a:t>
                </a:r>
                <a:r>
                  <a:rPr lang="en-US" altLang="zh-CN" sz="21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1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 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状态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-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行为</a:t>
                </a:r>
                <a:r>
                  <a:rPr lang="zh-CN" altLang="en-US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值函数</a:t>
                </a:r>
                <a:endParaRPr lang="en-US" altLang="zh-CN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endParaRPr lang="zh-CN" altLang="en-US" sz="21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B4DD02-D6CA-4460-97F4-CC4CC9471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45"/>
                <a:ext cx="10515600" cy="4351338"/>
              </a:xfrm>
              <a:blipFill>
                <a:blip r:embed="rId2"/>
                <a:stretch>
                  <a:fillRect l="-603" t="-9012" r="-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68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5C8F9-8E59-46F9-81B2-7E8689F8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价值函数</a:t>
            </a:r>
            <a:r>
              <a:rPr lang="en-US" altLang="zh-CN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状态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值函数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的计算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72F227-05A2-4A5A-A3C1-C5248AA2A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 </a:t>
                </a: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状态</a:t>
                </a: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值函数</a:t>
                </a:r>
                <a:endParaRPr lang="en-US" altLang="zh-CN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]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72F227-05A2-4A5A-A3C1-C5248AA2A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2"/>
                <a:stretch>
                  <a:fillRect l="-1086" t="-15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FF288A-A89F-45C9-95DB-7F2251630D2A}"/>
                  </a:ext>
                </a:extLst>
              </p:cNvPr>
              <p:cNvSpPr txBox="1"/>
              <p:nvPr/>
            </p:nvSpPr>
            <p:spPr>
              <a:xfrm>
                <a:off x="1015779" y="3798606"/>
                <a:ext cx="1354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/>
                  <a:t>怎么算？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FF288A-A89F-45C9-95DB-7F2251630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79" y="3798606"/>
                <a:ext cx="1354473" cy="369332"/>
              </a:xfrm>
              <a:prstGeom prst="rect">
                <a:avLst/>
              </a:prstGeom>
              <a:blipFill>
                <a:blip r:embed="rId3"/>
                <a:stretch>
                  <a:fillRect t="-6667" r="-2804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DE91DAA-11E6-4D74-B5A7-580C391A1EE4}"/>
                  </a:ext>
                </a:extLst>
              </p:cNvPr>
              <p:cNvSpPr/>
              <p:nvPr/>
            </p:nvSpPr>
            <p:spPr>
              <a:xfrm>
                <a:off x="6240928" y="3429000"/>
                <a:ext cx="17022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好算么？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DE91DAA-11E6-4D74-B5A7-580C391A1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928" y="3429000"/>
                <a:ext cx="1702261" cy="369332"/>
              </a:xfrm>
              <a:prstGeom prst="rect">
                <a:avLst/>
              </a:prstGeom>
              <a:blipFill>
                <a:blip r:embed="rId4"/>
                <a:stretch>
                  <a:fillRect t="-10000" r="-2222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3DD420F-FE79-0344-81CD-09229141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320" y="3983272"/>
            <a:ext cx="4664628" cy="266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648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3335</TotalTime>
  <Words>1588</Words>
  <Application>Microsoft Office PowerPoint</Application>
  <PresentationFormat>宽屏</PresentationFormat>
  <Paragraphs>160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KaiTi</vt:lpstr>
      <vt:lpstr>等线</vt:lpstr>
      <vt:lpstr>等线 Light</vt:lpstr>
      <vt:lpstr>楷体</vt:lpstr>
      <vt:lpstr>Arial</vt:lpstr>
      <vt:lpstr>Cambria Math</vt:lpstr>
      <vt:lpstr>Times New Roman</vt:lpstr>
      <vt:lpstr>Wingdings</vt:lpstr>
      <vt:lpstr>Office 主题​​</vt:lpstr>
      <vt:lpstr>强化学习概述</vt:lpstr>
      <vt:lpstr>案例演示：</vt:lpstr>
      <vt:lpstr>强化学习</vt:lpstr>
      <vt:lpstr>强化学习理论基石：马尔科夫决策过程</vt:lpstr>
      <vt:lpstr>强化学习理论基石：马尔科夫决策过程</vt:lpstr>
      <vt:lpstr>马尔科夫决策过程</vt:lpstr>
      <vt:lpstr>强化学习学的是什么？</vt:lpstr>
      <vt:lpstr>什么叫好的策略？价值函数来帮忙</vt:lpstr>
      <vt:lpstr>价值函数:状态值函数的计算</vt:lpstr>
      <vt:lpstr>价值函数:状态-行为值函数的计算</vt:lpstr>
      <vt:lpstr>什么叫好的策略？</vt:lpstr>
      <vt:lpstr>什么叫好的策略？</vt:lpstr>
      <vt:lpstr>最优策略：状态值函数视角</vt:lpstr>
      <vt:lpstr>最优策略：状态-行为值函数视角</vt:lpstr>
      <vt:lpstr>怎么得到好的策略？</vt:lpstr>
      <vt:lpstr>怎么得到好的策略？</vt:lpstr>
      <vt:lpstr>怎么得到好的策略？</vt:lpstr>
      <vt:lpstr>构造一个环境</vt:lpstr>
      <vt:lpstr>Homework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强化学习概述</dc:title>
  <dc:creator>DELL</dc:creator>
  <cp:lastModifiedBy>DELL</cp:lastModifiedBy>
  <cp:revision>43</cp:revision>
  <dcterms:created xsi:type="dcterms:W3CDTF">2021-05-11T12:10:04Z</dcterms:created>
  <dcterms:modified xsi:type="dcterms:W3CDTF">2021-05-14T07:00:25Z</dcterms:modified>
</cp:coreProperties>
</file>